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434a6235f64cf8" /><Relationship Type="http://schemas.openxmlformats.org/officeDocument/2006/relationships/extended-properties" Target="/docProps/app.xml" Id="R8b9859b79f4d4ada" /><Relationship Type="http://schemas.openxmlformats.org/officeDocument/2006/relationships/officeDocument" Target="/ppt/presentation.xml" Id="R818e882d4e914d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cd2859b4e54389"/>
  </p:sldMasterIdLst>
  <p:notesMasterIdLst>
    <p:notesMasterId xmlns:r="http://schemas.openxmlformats.org/officeDocument/2006/relationships" r:id="R5e0e495d18cb47f9"/>
  </p:notesMasterIdLst>
  <p:sldIdLst>
    <p:sldId xmlns:r="http://schemas.openxmlformats.org/officeDocument/2006/relationships" id="256" r:id="R0ad3a4e752604440"/>
    <p:sldId xmlns:r="http://schemas.openxmlformats.org/officeDocument/2006/relationships" id="257" r:id="Rb8fc455ee8da4a85"/>
    <p:sldId xmlns:r="http://schemas.openxmlformats.org/officeDocument/2006/relationships" id="258" r:id="Rb073910c43644610"/>
    <p:sldId xmlns:r="http://schemas.openxmlformats.org/officeDocument/2006/relationships" id="259" r:id="R8ef090f53b774f04"/>
    <p:sldId xmlns:r="http://schemas.openxmlformats.org/officeDocument/2006/relationships" id="260" r:id="Rde62da0c0d7544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a4a5c84ef4415e" /><Relationship Type="http://schemas.openxmlformats.org/officeDocument/2006/relationships/slideMaster" Target="/ppt/slideMasters/slideMaster1.xml" Id="Rcbcd2859b4e54389" /><Relationship Type="http://schemas.openxmlformats.org/officeDocument/2006/relationships/notesMaster" Target="/ppt/notesMasters/notesMaster1.xml" Id="R5e0e495d18cb47f9" /><Relationship Type="http://schemas.openxmlformats.org/officeDocument/2006/relationships/presProps" Target="/ppt/presProps.xml" Id="R033daefeabb24671" /><Relationship Type="http://schemas.openxmlformats.org/officeDocument/2006/relationships/tableStyles" Target="/ppt/tableStyles.xml" Id="Ra16f438032024f37" /><Relationship Type="http://schemas.openxmlformats.org/officeDocument/2006/relationships/slide" Target="/ppt/slides/slide1.xml" Id="R0ad3a4e752604440" /><Relationship Type="http://schemas.openxmlformats.org/officeDocument/2006/relationships/slide" Target="/ppt/slides/slide2.xml" Id="Rb8fc455ee8da4a85" /><Relationship Type="http://schemas.openxmlformats.org/officeDocument/2006/relationships/slide" Target="/ppt/slides/slide3.xml" Id="Rb073910c43644610" /><Relationship Type="http://schemas.openxmlformats.org/officeDocument/2006/relationships/slide" Target="/ppt/slides/slide4.xml" Id="R8ef090f53b774f04" /><Relationship Type="http://schemas.openxmlformats.org/officeDocument/2006/relationships/slide" Target="/ppt/slides/slide5.xml" Id="Rde62da0c0d7544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e2447a5c0048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0cab8f41ef4f16" /><Relationship Type="http://schemas.openxmlformats.org/officeDocument/2006/relationships/notesMaster" Target="/ppt/notesMasters/notesMaster1.xml" Id="R2e7903c5fa524a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ba8e21a8c341a6" /><Relationship Type="http://schemas.openxmlformats.org/officeDocument/2006/relationships/notesMaster" Target="/ppt/notesMasters/notesMaster1.xml" Id="Raa097828740541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0b6be552e2445e" /><Relationship Type="http://schemas.openxmlformats.org/officeDocument/2006/relationships/notesMaster" Target="/ppt/notesMasters/notesMaster1.xml" Id="R2a5419bfc8464a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a38c305bed4189" /><Relationship Type="http://schemas.openxmlformats.org/officeDocument/2006/relationships/notesMaster" Target="/ppt/notesMasters/notesMaster1.xml" Id="Rb14251b05eed44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11bbeb4d4841be" /><Relationship Type="http://schemas.openxmlformats.org/officeDocument/2006/relationships/notesMaster" Target="/ppt/notesMasters/notesMaster1.xml" Id="R752b052f3b6b4a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出典：アセントウェブ AI顧問 https://www.ascentweb.co.jp/service-ai/komon/ 2026-10-23 Chromeで公開情報確認。記事で紹介する資料の設計例。個別見積書・契約条件を示すものではない。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出典：アセントウェブ AI顧問 https://www.ascentweb.co.jp/service-ai/komon/ 2026-10-23 Chromeで公開情報確認。記事で紹介する資料の設計例。個別見積書・契約条件を示すものではない。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出典：アセントウェブ AI顧問 https://www.ascentweb.co.jp/service-ai/komon/ 2026-10-23 Chromeで公開情報確認。記事で紹介する資料の設計例。個別見積書・契約条件を示すものではない。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出典：アセントウェブ AI顧問 https://www.ascentweb.co.jp/service-ai/komon/ 2026-10-23 Chromeで公開情報確認。記事で紹介する資料の設計例。個別見積書・契約条件を示すものではない。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出典：アセントウェブ AI顧問 https://www.ascentweb.co.jp/service-ai/komon/ 2026-10-23 Chromeで公開情報確認。記事で紹介する資料の設計例。個別見積書・契約条件を示すものではない。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acaa38db464fc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f2ffd55cca439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23e6813f1041f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9b01e04e5f4f1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73a299abae4eb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fbf858200e41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4ECC31-A567-484C-A5A2-1B155256B3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356070D-EB53-42E2-85A0-A62F2AD7508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7E46EC7-83C5-4307-B684-AC581F8FE2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E7C00D-8237-41BC-81D1-BA04DE578B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300B205-4C6C-437C-9291-21CEDF9CF1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FA85CE4-0A65-4956-AF0B-C073117129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A4F1E45-B3B3-423D-BE85-EFEC54DE8B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9EFB39-8947-4139-AF3A-349FDEF71B8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1C75EC1-5B9A-498C-A64A-3CDD06ABCB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5411AB5-F98D-408F-AD13-9BBE54F7ED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c6fa8bff0441a4" /><Relationship Type="http://schemas.openxmlformats.org/officeDocument/2006/relationships/slideLayout" Target="/ppt/slideLayouts/slideLayout1.xml" Id="R246e8b7cc60445e1" /><Relationship Type="http://schemas.openxmlformats.org/officeDocument/2006/relationships/slideLayout" Target="/ppt/slideLayouts/slideLayout2.xml" Id="R79917e2c359e44e8" /><Relationship Type="http://schemas.openxmlformats.org/officeDocument/2006/relationships/slideLayout" Target="/ppt/slideLayouts/slideLayout3.xml" Id="R57b51b8ed7b04c47" /><Relationship Type="http://schemas.openxmlformats.org/officeDocument/2006/relationships/slideLayout" Target="/ppt/slideLayouts/slideLayout4.xml" Id="R9ccdd39f537547e1" /><Relationship Type="http://schemas.openxmlformats.org/officeDocument/2006/relationships/slideLayout" Target="/ppt/slideLayouts/slideLayout5.xml" Id="R85712920e7584507" /><Relationship Type="http://schemas.openxmlformats.org/officeDocument/2006/relationships/slideLayout" Target="/ppt/slideLayouts/slideLayout6.xml" Id="Rf13188b8803944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6e8b7cc60445e1"/>
    <p:sldLayoutId xmlns:r="http://schemas.openxmlformats.org/officeDocument/2006/relationships" id="2147483650" r:id="R79917e2c359e44e8"/>
    <p:sldLayoutId xmlns:r="http://schemas.openxmlformats.org/officeDocument/2006/relationships" id="2147483651" r:id="R57b51b8ed7b04c47"/>
    <p:sldLayoutId xmlns:r="http://schemas.openxmlformats.org/officeDocument/2006/relationships" id="2147483652" r:id="R9ccdd39f537547e1"/>
    <p:sldLayoutId xmlns:r="http://schemas.openxmlformats.org/officeDocument/2006/relationships" id="2147483653" r:id="R85712920e7584507"/>
    <p:sldLayoutId xmlns:r="http://schemas.openxmlformats.org/officeDocument/2006/relationships" id="2147483654" r:id="Rf13188b8803944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5fd11c4242497c" /><Relationship Type="http://schemas.openxmlformats.org/officeDocument/2006/relationships/notesSlide" Target="/ppt/notesSlides/notesSlide1.xml" Id="Rbede5b8be8e34a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60ad98cd6b4284" /><Relationship Type="http://schemas.openxmlformats.org/officeDocument/2006/relationships/notesSlide" Target="/ppt/notesSlides/notesSlide2.xml" Id="R18241d7baf054d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ed8e54b7694bde" /><Relationship Type="http://schemas.openxmlformats.org/officeDocument/2006/relationships/notesSlide" Target="/ppt/notesSlides/notesSlide3.xml" Id="Ra3717b2cd45548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9c2f22e21a4f56" /><Relationship Type="http://schemas.openxmlformats.org/officeDocument/2006/relationships/notesSlide" Target="/ppt/notesSlides/notesSlide4.xml" Id="R2320a1d23c3049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86e7ba59c74045" /><Relationship Type="http://schemas.openxmlformats.org/officeDocument/2006/relationships/notesSlide" Target="/ppt/notesSlides/notesSlide5.xml" Id="Rc839728202eb42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05776-CFF8-4C09-8848-D736E0AF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10896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AI顧問のご紹介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29DD2-83CE-4976-B5A0-EF49D13D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AscentWeb  AI顧問 / 2026.10.23 時点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A1E0B-FAF1-4ED6-B497-F44B9133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4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9DFE08-4897-45EA-8BFA-01688B3D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6572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導入から定着・改善まで、</a:t>
            </a:r>
          </a:p>
          <a:p xmlns:a="http://schemas.openxmlformats.org/drawingml/2006/main">
            <a:pPr>
              <a:def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日々の業務に合わせて相談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7B252-FB6F-4CDF-A49E-49C5FA84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48125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中小企業の業務担当者・責任者の方へ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81165-8E74-4444-B789-6E529843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検討すること：相談したい業務と、</a:t>
            </a:r>
          </a:p>
          <a:p xmlns:a="http://schemas.openxmlformats.org/drawingml/2006/main">
            <a: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最初に支援を受けたい範囲</a:t>
            </a:r>
          </a:p>
        </p:txBody>
      </p:sp>
    </p:spTree>
    <p:extLst>
      <p:ext uri="{BB962C8B-B14F-4D97-AF65-F5344CB8AC3E}">
        <p14:creationId xmlns:p14="http://schemas.microsoft.com/office/powerpoint/2010/main" val="15486602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26693-8137-4029-BDBB-5D52CCFA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10896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相談できる支援内容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3C9DC-3623-420F-B024-85D73D3C9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AscentWeb  AI顧問 / 2026.10.23 時点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E0235-CED9-4805-BB39-C4EFA462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4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7B75DB-8115-4269-AD72-018CEB25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050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業務の整理・選定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245A2-2CE1-4206-B181-3F26CC35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905000"/>
            <a:ext cx="723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AIに任せる工程と、確認する担当を整理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AD274-B4B4-4A6A-A47C-DE29DE5C1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使い方の設計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0A323-E552-40CC-95DE-6280A5BA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857500"/>
            <a:ext cx="723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ツール選定、プロンプトや業務フローの整備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08A261-FD9B-4E6C-B4A5-070C4D42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現場への定着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B5E881-D234-4AF0-ADBD-F5F74AC0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10000"/>
            <a:ext cx="723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研修・マニュアル、情報管理と確認ルール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48FE0F-A2C4-4E75-BD6E-42E10A38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継続的な相談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C9395A-7AA7-4DEB-ACAC-482AD6EC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762500"/>
            <a:ext cx="723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導入後の見直し、必要な開発・運用の相談</a:t>
            </a:r>
          </a:p>
        </p:txBody>
      </p:sp>
    </p:spTree>
    <p:extLst>
      <p:ext uri="{BB962C8B-B14F-4D97-AF65-F5344CB8AC3E}">
        <p14:creationId xmlns:p14="http://schemas.microsoft.com/office/powerpoint/2010/main" val="21194223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1D1196-BA12-44C0-8593-F6A9F2B4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10896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導入から見直しまでの進め方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16E63-6992-4A36-BBEA-7AF71D04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AscentWeb  AI顧問 / 2026.10.23 時点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3240E2-9F1E-4C27-90DC-369288E4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4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EFA338-5A12-4287-B69B-BD2BCD14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57375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B892D-47D0-4CA7-B627-318EEEA59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85737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ヒアリング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41B2E-8BC9-42D4-8FFB-C8A66789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857375"/>
            <a:ext cx="609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現在の業務と困りごとの確認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E7DAD-B3FD-4D8E-B441-1AD2E1FC9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7D590-2B65-408B-8AA7-82C48C94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857500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調査・基本導入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C766AE-A2AD-4E1E-8CBF-212049D9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57500"/>
            <a:ext cx="609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使うツールや基本の進め方を整理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5325E8-1B8E-48C2-9575-CAB30ABE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57625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12FF8B-1E4D-41C1-B73E-ACCD969D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857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現場での活用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211773-9A62-4498-BBF4-B8FCB168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857625"/>
            <a:ext cx="609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担当者が使う手順や確認方法を整備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A0BD63-33BC-464B-A128-11AD4EB1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5775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2CC1ED-19F8-46DA-89DD-335A7E15C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57750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継続相談・見直し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E021CA-29DE-4A14-A485-40423C8B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857750"/>
            <a:ext cx="609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運用して分かった課題を相談</a:t>
            </a:r>
          </a:p>
        </p:txBody>
      </p:sp>
    </p:spTree>
    <p:extLst>
      <p:ext uri="{BB962C8B-B14F-4D97-AF65-F5344CB8AC3E}">
        <p14:creationId xmlns:p14="http://schemas.microsoft.com/office/powerpoint/2010/main" val="1822603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C0715-02DE-45BE-89BB-BE4B5FE6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10896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費用と個別に確認する範囲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DE858D-3F7A-4168-B352-23079F18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AscentWeb  AI顧問 / 2026.10.23 時点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522F07-DE96-4E97-9CAA-5C899A12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4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4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D4EBC-4F50-436A-B3E5-A9722C788B5A}"/>
              </a:ext>
            </a:extLst>
          </p:cNvPr>
          <p:cNvGraphicFramePr/>
          <p:nvPr/>
        </p:nvGraphicFramePr>
        <p:xfrm>
          <a:off xmlns:a="http://schemas.openxmlformats.org/drawingml/2006/main" x="647700" y="1762125"/>
          <a:ext xmlns:a="http://schemas.openxmlformats.org/drawingml/2006/main" cx="108966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7181850"/>
              </a:tblGrid>
              <a:tr h="785813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区分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FE1"/>
                      </a:solidFill>
                      <a:prstDash val="solid"/>
                    </a:lnL>
                    <a:lnR w="9525">
                      <a:solidFill>
                        <a:srgbClr val="D8DFE1"/>
                      </a:solidFill>
                      <a:prstDash val="solid"/>
                    </a:lnR>
                    <a:lnT w="9525">
                      <a:solidFill>
                        <a:srgbClr val="D8DFE1"/>
                      </a:solidFill>
                      <a:prstDash val="solid"/>
                    </a:lnT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1731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公開料金・条件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FE1"/>
                      </a:solidFill>
                      <a:prstDash val="solid"/>
                    </a:lnR>
                    <a:lnT w="9525">
                      <a:solidFill>
                        <a:srgbClr val="D8DFE1"/>
                      </a:solidFill>
                      <a:prstDash val="solid"/>
                    </a:lnT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173147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147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月額支援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FE1"/>
                      </a:solidFill>
                      <a:prstDash val="solid"/>
                    </a:lnL>
                    <a:lnR w="9525">
                      <a:solidFill>
                        <a:srgbClr val="D8DFE1"/>
                      </a:solidFill>
                      <a:prstDash val="solid"/>
                    </a:lnR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147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50,000円〜（税別）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FE1"/>
                      </a:solidFill>
                      <a:prstDash val="solid"/>
                    </a:lnR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147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初期調査・基本導入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FE1"/>
                      </a:solidFill>
                      <a:prstDash val="solid"/>
                    </a:lnL>
                    <a:lnR w="9525">
                      <a:solidFill>
                        <a:srgbClr val="D8DFE1"/>
                      </a:solidFill>
                      <a:prstDash val="solid"/>
                    </a:lnR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F0F3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147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100,000円〜（税別）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FE1"/>
                      </a:solidFill>
                      <a:prstDash val="solid"/>
                    </a:lnR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F0F3F2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147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追加の開発・研修・運用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FE1"/>
                      </a:solidFill>
                      <a:prstDash val="solid"/>
                    </a:lnL>
                    <a:lnR w="9525">
                      <a:solidFill>
                        <a:srgbClr val="D8DFE1"/>
                      </a:solidFill>
                      <a:prstDash val="solid"/>
                    </a:lnR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73147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内容に応じて別途見積もり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FE1"/>
                      </a:solidFill>
                      <a:prstDash val="solid"/>
                    </a:lnR>
                    <a:lnB w="9525">
                      <a:solidFill>
                        <a:srgbClr val="D8DFE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0FF8EE-EF58-4C98-A62C-9DEF26590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387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対応範囲・相談方法・契約条件は、個別にご確認ください。</a:t>
            </a:r>
          </a:p>
          <a:p xmlns:a="http://schemas.openxmlformats.org/drawingml/2006/main">
            <a:pPr>
              <a:def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月額料金にすべての作業が含まれるという意味ではありません。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0992600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DDB55-492E-4823-90C5-05E18C2C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"/>
            <a:ext cx="10896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0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相談前に整理しておきたいこと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6C7610-F7DC-4D5C-AB36-401DE73E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AscentWeb  AI顧問 / 2026.10.23 時点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F0474-6F1A-46F6-9891-442E9BF6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4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DC1355-4039-4D94-B138-C6D8253F0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09750"/>
            <a:ext cx="4000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取り組みたい業務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E97AB-5F8F-46B5-811B-EF2B7EA2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809750"/>
            <a:ext cx="666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現在の作業手順と、手間がかかる箇所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255C3-D9FB-49C7-ACF2-BD8864E0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0"/>
            <a:ext cx="4000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扱う情報と確認担当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D5C60A-72C1-466A-A903-3F9A964F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857500"/>
            <a:ext cx="666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公開できる資料、社内確認が必要な情報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1DB36E-B818-4F9B-9878-CA085B4E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4000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C75C2C"/>
                </a:solidFill>
                <a:latin typeface="Hiragino Sans GB"/>
                <a:ea typeface="Hiragino Sans GB"/>
                <a:cs typeface="Hiragino Sans GB"/>
              </a:rPr>
              <a:t>最初に相談したい範囲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634FD5-2227-4AEF-AEBB-3AA77EE8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905250"/>
            <a:ext cx="666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使い方の整理、導入、研修、継続相談など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2EF23F-7E83-4A69-A19E-10D70032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863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>
                <a:solidFill>
                  <a:srgbClr val="173147"/>
                </a:solidFill>
                <a:latin typeface="Hiragino Sans GB"/>
                <a:ea typeface="Hiragino Sans GB"/>
                <a:cs typeface="Hiragino Sans GB"/>
              </a:rPr>
              <a:t>サービス詳細とお問い合わせ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7D249-A28B-4B62-822A-70145EE0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defPPr>
            <a:lvl1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1pPr>
            <a:lvl2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2pPr>
            <a:lvl3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3pPr>
            <a:lvl4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4pPr>
            <a:lvl5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5pPr>
            <a:lvl6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6pPr>
            <a:lvl7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7pPr>
            <a:lvl8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8pPr>
            <a:lvl9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36775"/>
                </a:solidFill>
                <a:latin typeface="Hiragino Sans GB"/>
                <a:ea typeface="Hiragino Sans GB"/>
                <a:cs typeface="Hiragino Sans GB"/>
              </a:rPr>
              <a:t>https://www.ascentweb.co.jp/service-ai/komon/</a:t>
            </a:r>
          </a:p>
        </p:txBody>
      </p:sp>
    </p:spTree>
    <p:extLst>
      <p:ext uri="{BB962C8B-B14F-4D97-AF65-F5344CB8AC3E}">
        <p14:creationId xmlns:p14="http://schemas.microsoft.com/office/powerpoint/2010/main" val="20331805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2026-10-22T23:34:13.5310000Z</dcterms:created>
  <dcterms:modified xsi:type="dcterms:W3CDTF">2026-10-22T23:34:13.5320000Z</dcterms:modified>
</coreProperties>
</file>